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handoutMasterIdLst>
    <p:handoutMasterId r:id="rId5"/>
  </p:handout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>
        <p:scale>
          <a:sx n="75" d="100"/>
          <a:sy n="75" d="100"/>
        </p:scale>
        <p:origin x="1973" y="1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114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1" dirty="0">
                <a:effectLst/>
              </a:rPr>
              <a:t>Laptop stands - revenue</a:t>
            </a:r>
            <a:r>
              <a:rPr lang="en-US" sz="1800" b="1" dirty="0">
                <a:effectLst/>
              </a:rPr>
              <a:t> &amp; </a:t>
            </a:r>
            <a:r>
              <a:rPr lang="pl-PL" sz="1800" b="1" dirty="0">
                <a:effectLst/>
              </a:rPr>
              <a:t>units sold</a:t>
            </a:r>
            <a:r>
              <a:rPr lang="en-US" sz="1800" b="1" dirty="0">
                <a:effectLst/>
              </a:rPr>
              <a:t>, </a:t>
            </a:r>
            <a:r>
              <a:rPr lang="en-US" sz="1800" dirty="0">
                <a:effectLst/>
              </a:rPr>
              <a:t>Jan-</a:t>
            </a:r>
            <a:r>
              <a:rPr lang="pl-PL" sz="1800" dirty="0">
                <a:effectLst/>
              </a:rPr>
              <a:t>may in year x</a:t>
            </a:r>
            <a:endParaRPr lang="en-US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12392</c:v>
                </c:pt>
                <c:pt idx="1">
                  <c:v>12363</c:v>
                </c:pt>
                <c:pt idx="2">
                  <c:v>19071</c:v>
                </c:pt>
                <c:pt idx="3">
                  <c:v>14340</c:v>
                </c:pt>
                <c:pt idx="4">
                  <c:v>16525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75-43A3-B364-80C0F3DBBD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15193824"/>
        <c:axId val="16151884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Units sold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accent2"/>
              </a:solidFill>
              <a:ln w="25400">
                <a:solidFill>
                  <a:schemeClr val="accent3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97</c:v>
                </c:pt>
                <c:pt idx="1">
                  <c:v>96</c:v>
                </c:pt>
                <c:pt idx="2">
                  <c:v>180</c:v>
                </c:pt>
                <c:pt idx="3">
                  <c:v>121</c:v>
                </c:pt>
                <c:pt idx="4">
                  <c:v>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675-43A3-B364-80C0F3DBBD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0805904"/>
        <c:axId val="1430825872"/>
      </c:lineChart>
      <c:catAx>
        <c:axId val="161519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188416"/>
        <c:crosses val="autoZero"/>
        <c:auto val="1"/>
        <c:lblAlgn val="ctr"/>
        <c:lblOffset val="100"/>
        <c:noMultiLvlLbl val="0"/>
      </c:catAx>
      <c:valAx>
        <c:axId val="1615188416"/>
        <c:scaling>
          <c:orientation val="minMax"/>
          <c:max val="2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15193824"/>
        <c:crosses val="autoZero"/>
        <c:crossBetween val="between"/>
      </c:valAx>
      <c:valAx>
        <c:axId val="1430825872"/>
        <c:scaling>
          <c:orientation val="minMax"/>
          <c:max val="30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0805904"/>
        <c:crosses val="max"/>
        <c:crossBetween val="between"/>
        <c:majorUnit val="50"/>
      </c:valAx>
      <c:catAx>
        <c:axId val="1430805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308258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7B56F4-F560-257D-2FDE-C6E7707E6A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FCBF52-FEF8-E07D-CBDE-22F82057C4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91160-6AEE-4600-B8FA-D1DAF50647A1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21A299-2EA6-5989-35EF-EFD541E50C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58E9C0-1AB8-5CC5-D76A-29EDF827B7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C80B6-06AD-484E-9CAE-0348006FF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73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19.10.2022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435551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19.10.2022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19.10.2022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19.10.2022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10/19/22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77" r:id="rId4"/>
    <p:sldLayoutId id="2147483669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32B813E-1257-793F-AA4E-9A2282A77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615534"/>
              </p:ext>
            </p:extLst>
          </p:nvPr>
        </p:nvGraphicFramePr>
        <p:xfrm>
          <a:off x="3088640" y="2669930"/>
          <a:ext cx="6014721" cy="2153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4907">
                  <a:extLst>
                    <a:ext uri="{9D8B030D-6E8A-4147-A177-3AD203B41FA5}">
                      <a16:colId xmlns:a16="http://schemas.microsoft.com/office/drawing/2014/main" val="72701675"/>
                    </a:ext>
                  </a:extLst>
                </a:gridCol>
                <a:gridCol w="2004907">
                  <a:extLst>
                    <a:ext uri="{9D8B030D-6E8A-4147-A177-3AD203B41FA5}">
                      <a16:colId xmlns:a16="http://schemas.microsoft.com/office/drawing/2014/main" val="1829447226"/>
                    </a:ext>
                  </a:extLst>
                </a:gridCol>
                <a:gridCol w="2004907">
                  <a:extLst>
                    <a:ext uri="{9D8B030D-6E8A-4147-A177-3AD203B41FA5}">
                      <a16:colId xmlns:a16="http://schemas.microsoft.com/office/drawing/2014/main" val="1856743508"/>
                    </a:ext>
                  </a:extLst>
                </a:gridCol>
              </a:tblGrid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Month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Revenue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Units sold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9948083"/>
                  </a:ext>
                </a:extLst>
              </a:tr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Jan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12392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97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7070868"/>
                  </a:ext>
                </a:extLst>
              </a:tr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Feb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12363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96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0889195"/>
                  </a:ext>
                </a:extLst>
              </a:tr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Mar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19071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180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5813036"/>
                  </a:ext>
                </a:extLst>
              </a:tr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Apr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14340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121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9244364"/>
                  </a:ext>
                </a:extLst>
              </a:tr>
              <a:tr h="35898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May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16525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141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7036497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253BB2CF-6A7B-3B5F-362C-608B162B8CB8}"/>
              </a:ext>
            </a:extLst>
          </p:cNvPr>
          <p:cNvSpPr txBox="1">
            <a:spLocks/>
          </p:cNvSpPr>
          <p:nvPr/>
        </p:nvSpPr>
        <p:spPr>
          <a:xfrm>
            <a:off x="2560320" y="2087489"/>
            <a:ext cx="707136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400" b="1" dirty="0">
                <a:latin typeface="+mn-lt"/>
              </a:rPr>
              <a:t>Laptop stands - revenue</a:t>
            </a:r>
            <a:r>
              <a:rPr lang="en-US" sz="2400" b="1" dirty="0">
                <a:latin typeface="+mn-lt"/>
              </a:rPr>
              <a:t> &amp; </a:t>
            </a:r>
            <a:r>
              <a:rPr lang="pl-PL" sz="2400" b="1" dirty="0">
                <a:latin typeface="+mn-lt"/>
              </a:rPr>
              <a:t>units sold</a:t>
            </a:r>
            <a:r>
              <a:rPr lang="en-US" sz="2400" b="1" dirty="0">
                <a:latin typeface="+mn-lt"/>
              </a:rPr>
              <a:t>, </a:t>
            </a:r>
            <a:r>
              <a:rPr lang="en-US" sz="2400" dirty="0">
                <a:latin typeface="+mn-lt"/>
              </a:rPr>
              <a:t>Jan-</a:t>
            </a:r>
            <a:r>
              <a:rPr lang="pl-PL" sz="2400" dirty="0">
                <a:latin typeface="+mn-lt"/>
              </a:rPr>
              <a:t>may in year x</a:t>
            </a:r>
          </a:p>
        </p:txBody>
      </p:sp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F8D6F100-7398-06FA-9A43-80BC1B3F91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030172"/>
              </p:ext>
            </p:extLst>
          </p:nvPr>
        </p:nvGraphicFramePr>
        <p:xfrm>
          <a:off x="2032000" y="90486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AD3A2B7-C7BC-CB90-6588-D825FEBDC3C7}"/>
              </a:ext>
            </a:extLst>
          </p:cNvPr>
          <p:cNvSpPr txBox="1"/>
          <p:nvPr/>
        </p:nvSpPr>
        <p:spPr>
          <a:xfrm>
            <a:off x="-1831" y="-2343849"/>
            <a:ext cx="323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 Clustered Column Chart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EFB4C5-10A4-7379-C3D7-3C3B113E9297}"/>
              </a:ext>
            </a:extLst>
          </p:cNvPr>
          <p:cNvSpPr txBox="1"/>
          <p:nvPr/>
        </p:nvSpPr>
        <p:spPr>
          <a:xfrm>
            <a:off x="-1830" y="-1967615"/>
            <a:ext cx="6276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Right Click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 Change Chart Type (or series directly)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  <a:sym typeface="Wingdings" panose="05000000000000000000" pitchFamily="2" charset="2"/>
              </a:rPr>
              <a:t> Combo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 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CCA600-8BD4-63A8-ACE5-713A7B5D94F8}"/>
              </a:ext>
            </a:extLst>
          </p:cNvPr>
          <p:cNvSpPr txBox="1"/>
          <p:nvPr/>
        </p:nvSpPr>
        <p:spPr>
          <a:xfrm>
            <a:off x="-1831" y="-1591381"/>
            <a:ext cx="5611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Right Click on the new Line Chart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Format Data Series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CA7ED4-E855-E43F-76DA-D872E7310B17}"/>
              </a:ext>
            </a:extLst>
          </p:cNvPr>
          <p:cNvSpPr txBox="1"/>
          <p:nvPr/>
        </p:nvSpPr>
        <p:spPr>
          <a:xfrm>
            <a:off x="-1831" y="-838913"/>
            <a:ext cx="4099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Adjust axis values so they don’t overlap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FD6FCF-7E9B-5878-31DB-FE4BBF01C8D8}"/>
              </a:ext>
            </a:extLst>
          </p:cNvPr>
          <p:cNvSpPr txBox="1"/>
          <p:nvPr/>
        </p:nvSpPr>
        <p:spPr>
          <a:xfrm>
            <a:off x="0" y="-1215147"/>
            <a:ext cx="2734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Add Data Labels for both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0BA529-1D4E-845D-C321-738D94BC426A}"/>
              </a:ext>
            </a:extLst>
          </p:cNvPr>
          <p:cNvSpPr txBox="1"/>
          <p:nvPr/>
        </p:nvSpPr>
        <p:spPr>
          <a:xfrm>
            <a:off x="0" y="-462681"/>
            <a:ext cx="4935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6. Make the unit sales data labels extremely visible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BDC2758-125E-BC55-448B-AB1E53D4395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140</TotalTime>
  <Words>106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13</cp:revision>
  <dcterms:created xsi:type="dcterms:W3CDTF">2022-10-12T06:48:21Z</dcterms:created>
  <dcterms:modified xsi:type="dcterms:W3CDTF">2022-10-19T07:48:38Z</dcterms:modified>
</cp:coreProperties>
</file>